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Source Code Pro" panose="020B0509030403020204" pitchFamily="49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87e93301e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87e93301e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3f47587f2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3f47587f2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3f47587f2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3f47587f2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64dcb4336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264dcb4336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3f47587f2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3f47587f2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64dcb433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64dcb433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64dcb4336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264dcb4336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64dcb4336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64dcb4336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64dcb4336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64dcb4336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64dcb43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64dcb43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64dcb4336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64dcb4336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3f47587f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f3f47587f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64dcb433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1264dcb433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64dcb4336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1264dcb4336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64dcb4336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1264dcb4336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64dcb433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264dcb433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264dcb433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264dcb433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264dcb4336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264dcb4336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264dcb4336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264dcb4336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264dcb4336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264dcb4336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264dcb4336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264dcb4336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264dcb4336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264dcb4336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3f47587f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f3f47587f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264dcb4336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264dcb4336_0_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264dcb4336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264dcb4336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264dcb4336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264dcb4336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64dcb4336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264dcb4336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264dcb4336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264dcb4336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264dcb4336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264dcb4336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264dcb4336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264dcb4336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264dcb4336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264dcb4336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264dcb4336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264dcb4336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264dcb433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264dcb433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64dcb4336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64dcb4336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264dcb4336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264dcb4336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264dcb4336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264dcb4336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f3f47587f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gf3f47587f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3f47587f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3f47587f2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64dcb4336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64dcb4336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3f47587f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3f47587f2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3f47587f2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3f47587f2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3f47587f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3f47587f2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64000"/>
          </a:blip>
          <a:srcRect t="15569" r="19146"/>
          <a:stretch/>
        </p:blipFill>
        <p:spPr>
          <a:xfrm>
            <a:off x="4985275" y="0"/>
            <a:ext cx="4158725" cy="434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5200"/>
              <a:buNone/>
              <a:defRPr sz="5200" b="1">
                <a:solidFill>
                  <a:srgbClr val="546BB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5200"/>
              <a:buNone/>
              <a:defRPr sz="5200" b="1">
                <a:solidFill>
                  <a:srgbClr val="546BB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5200"/>
              <a:buNone/>
              <a:defRPr sz="5200" b="1">
                <a:solidFill>
                  <a:srgbClr val="546BB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5200"/>
              <a:buNone/>
              <a:defRPr sz="5200" b="1">
                <a:solidFill>
                  <a:srgbClr val="546BB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5200"/>
              <a:buNone/>
              <a:defRPr sz="5200" b="1">
                <a:solidFill>
                  <a:srgbClr val="546BB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5200"/>
              <a:buNone/>
              <a:defRPr sz="5200" b="1">
                <a:solidFill>
                  <a:srgbClr val="546BB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5200"/>
              <a:buNone/>
              <a:defRPr sz="5200" b="1">
                <a:solidFill>
                  <a:srgbClr val="546BB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5200"/>
              <a:buNone/>
              <a:defRPr sz="5200" b="1">
                <a:solidFill>
                  <a:srgbClr val="546BB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5200"/>
              <a:buNone/>
              <a:defRPr sz="5200" b="1">
                <a:solidFill>
                  <a:srgbClr val="546BB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200"/>
              <a:buFont typeface="Source Code Pro"/>
              <a:buNone/>
              <a:defRPr sz="2200">
                <a:solidFill>
                  <a:srgbClr val="6D6E7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800"/>
              <a:buFont typeface="Open Sans"/>
              <a:buNone/>
              <a:defRPr sz="2800"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800"/>
              <a:buFont typeface="Open Sans"/>
              <a:buNone/>
              <a:defRPr sz="2800"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800"/>
              <a:buFont typeface="Open Sans"/>
              <a:buNone/>
              <a:defRPr sz="2800"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800"/>
              <a:buFont typeface="Open Sans"/>
              <a:buNone/>
              <a:defRPr sz="2800"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800"/>
              <a:buFont typeface="Open Sans"/>
              <a:buNone/>
              <a:defRPr sz="2800"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800"/>
              <a:buFont typeface="Open Sans"/>
              <a:buNone/>
              <a:defRPr sz="2800"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800"/>
              <a:buFont typeface="Open Sans"/>
              <a:buNone/>
              <a:defRPr sz="2800"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800"/>
              <a:buFont typeface="Open Sans"/>
              <a:buNone/>
              <a:defRPr sz="2800"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82429"/>
              </a:buClr>
              <a:buSzPts val="12000"/>
              <a:buFont typeface="Source Code Pro"/>
              <a:buNone/>
              <a:defRPr sz="12000">
                <a:solidFill>
                  <a:srgbClr val="E82429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E82429"/>
              </a:buClr>
              <a:buSzPts val="12000"/>
              <a:buFont typeface="Source Code Pro"/>
              <a:buNone/>
              <a:defRPr sz="12000">
                <a:solidFill>
                  <a:srgbClr val="E82429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E82429"/>
              </a:buClr>
              <a:buSzPts val="12000"/>
              <a:buFont typeface="Source Code Pro"/>
              <a:buNone/>
              <a:defRPr sz="12000">
                <a:solidFill>
                  <a:srgbClr val="E82429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E82429"/>
              </a:buClr>
              <a:buSzPts val="12000"/>
              <a:buFont typeface="Source Code Pro"/>
              <a:buNone/>
              <a:defRPr sz="12000">
                <a:solidFill>
                  <a:srgbClr val="E82429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E82429"/>
              </a:buClr>
              <a:buSzPts val="12000"/>
              <a:buFont typeface="Source Code Pro"/>
              <a:buNone/>
              <a:defRPr sz="12000">
                <a:solidFill>
                  <a:srgbClr val="E82429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E82429"/>
              </a:buClr>
              <a:buSzPts val="12000"/>
              <a:buFont typeface="Source Code Pro"/>
              <a:buNone/>
              <a:defRPr sz="12000">
                <a:solidFill>
                  <a:srgbClr val="E82429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E82429"/>
              </a:buClr>
              <a:buSzPts val="12000"/>
              <a:buFont typeface="Source Code Pro"/>
              <a:buNone/>
              <a:defRPr sz="12000">
                <a:solidFill>
                  <a:srgbClr val="E82429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E82429"/>
              </a:buClr>
              <a:buSzPts val="12000"/>
              <a:buFont typeface="Source Code Pro"/>
              <a:buNone/>
              <a:defRPr sz="12000">
                <a:solidFill>
                  <a:srgbClr val="E82429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E82429"/>
              </a:buClr>
              <a:buSzPts val="12000"/>
              <a:buFont typeface="Source Code Pro"/>
              <a:buNone/>
              <a:defRPr sz="12000">
                <a:solidFill>
                  <a:srgbClr val="E82429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16576" b="13337"/>
          <a:stretch/>
        </p:blipFill>
        <p:spPr>
          <a:xfrm>
            <a:off x="0" y="2767525"/>
            <a:ext cx="2287126" cy="237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C015"/>
              </a:buClr>
              <a:buSzPts val="3600"/>
              <a:buNone/>
              <a:defRPr sz="3600" b="1">
                <a:solidFill>
                  <a:srgbClr val="FFC01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C015"/>
              </a:buClr>
              <a:buSzPts val="3600"/>
              <a:buNone/>
              <a:defRPr sz="3600" b="1">
                <a:solidFill>
                  <a:srgbClr val="FFC01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C015"/>
              </a:buClr>
              <a:buSzPts val="3600"/>
              <a:buNone/>
              <a:defRPr sz="3600" b="1">
                <a:solidFill>
                  <a:srgbClr val="FFC01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C015"/>
              </a:buClr>
              <a:buSzPts val="3600"/>
              <a:buNone/>
              <a:defRPr sz="3600" b="1">
                <a:solidFill>
                  <a:srgbClr val="FFC01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C015"/>
              </a:buClr>
              <a:buSzPts val="3600"/>
              <a:buNone/>
              <a:defRPr sz="3600" b="1">
                <a:solidFill>
                  <a:srgbClr val="FFC01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C015"/>
              </a:buClr>
              <a:buSzPts val="3600"/>
              <a:buNone/>
              <a:defRPr sz="3600" b="1">
                <a:solidFill>
                  <a:srgbClr val="FFC01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C015"/>
              </a:buClr>
              <a:buSzPts val="3600"/>
              <a:buNone/>
              <a:defRPr sz="3600" b="1">
                <a:solidFill>
                  <a:srgbClr val="FFC01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C015"/>
              </a:buClr>
              <a:buSzPts val="3600"/>
              <a:buNone/>
              <a:defRPr sz="3600" b="1">
                <a:solidFill>
                  <a:srgbClr val="FFC01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C015"/>
              </a:buClr>
              <a:buSzPts val="3600"/>
              <a:buNone/>
              <a:defRPr sz="3600" b="1">
                <a:solidFill>
                  <a:srgbClr val="FFC015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None/>
              <a:defRPr>
                <a:solidFill>
                  <a:srgbClr val="546BB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None/>
              <a:defRPr>
                <a:solidFill>
                  <a:srgbClr val="546BB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None/>
              <a:defRPr>
                <a:solidFill>
                  <a:srgbClr val="546BB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None/>
              <a:defRPr>
                <a:solidFill>
                  <a:srgbClr val="546BB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None/>
              <a:defRPr>
                <a:solidFill>
                  <a:srgbClr val="546BB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None/>
              <a:defRPr>
                <a:solidFill>
                  <a:srgbClr val="546BB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None/>
              <a:defRPr>
                <a:solidFill>
                  <a:srgbClr val="546BB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None/>
              <a:defRPr>
                <a:solidFill>
                  <a:srgbClr val="546BB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None/>
              <a:defRPr>
                <a:solidFill>
                  <a:srgbClr val="546BB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800"/>
              <a:buChar char="●"/>
              <a:defRPr>
                <a:solidFill>
                  <a:srgbClr val="6D6E7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6D6E71"/>
              </a:buClr>
              <a:buSzPts val="1400"/>
              <a:buChar char="○"/>
              <a:defRPr>
                <a:solidFill>
                  <a:srgbClr val="6D6E7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6D6E71"/>
              </a:buClr>
              <a:buSzPts val="1400"/>
              <a:buChar char="■"/>
              <a:defRPr>
                <a:solidFill>
                  <a:srgbClr val="6D6E7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6D6E71"/>
              </a:buClr>
              <a:buSzPts val="1400"/>
              <a:buChar char="●"/>
              <a:defRPr>
                <a:solidFill>
                  <a:srgbClr val="6D6E7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6D6E71"/>
              </a:buClr>
              <a:buSzPts val="1400"/>
              <a:buChar char="○"/>
              <a:defRPr>
                <a:solidFill>
                  <a:srgbClr val="6D6E7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6D6E71"/>
              </a:buClr>
              <a:buSzPts val="1400"/>
              <a:buChar char="■"/>
              <a:defRPr>
                <a:solidFill>
                  <a:srgbClr val="6D6E7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6D6E71"/>
              </a:buClr>
              <a:buSzPts val="1400"/>
              <a:buChar char="●"/>
              <a:defRPr>
                <a:solidFill>
                  <a:srgbClr val="6D6E7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6D6E71"/>
              </a:buClr>
              <a:buSzPts val="1400"/>
              <a:buChar char="○"/>
              <a:defRPr>
                <a:solidFill>
                  <a:srgbClr val="6D6E7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6D6E71"/>
              </a:buClr>
              <a:buSzPts val="1400"/>
              <a:buChar char="■"/>
              <a:defRPr>
                <a:solidFill>
                  <a:srgbClr val="6D6E7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None/>
              <a:defRPr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None/>
              <a:defRPr sz="1800"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None/>
              <a:defRPr sz="1800"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None/>
              <a:defRPr sz="1800"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None/>
              <a:defRPr sz="1800"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None/>
              <a:defRPr sz="1800"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None/>
              <a:defRPr sz="1800"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None/>
              <a:defRPr sz="1800"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None/>
              <a:defRPr sz="1800"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15"/>
              </a:buClr>
              <a:buSzPts val="1800"/>
              <a:buNone/>
              <a:defRPr>
                <a:solidFill>
                  <a:srgbClr val="FFC015"/>
                </a:solidFill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Font typeface="Open Sans"/>
              <a:buNone/>
              <a:defRPr sz="2800">
                <a:solidFill>
                  <a:srgbClr val="546BB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Font typeface="Open Sans"/>
              <a:buNone/>
              <a:defRPr sz="2800">
                <a:solidFill>
                  <a:srgbClr val="546BB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Font typeface="Open Sans"/>
              <a:buNone/>
              <a:defRPr sz="2800">
                <a:solidFill>
                  <a:srgbClr val="546BB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Font typeface="Open Sans"/>
              <a:buNone/>
              <a:defRPr sz="2800">
                <a:solidFill>
                  <a:srgbClr val="546BB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Font typeface="Open Sans"/>
              <a:buNone/>
              <a:defRPr sz="2800">
                <a:solidFill>
                  <a:srgbClr val="546BB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Font typeface="Open Sans"/>
              <a:buNone/>
              <a:defRPr sz="2800">
                <a:solidFill>
                  <a:srgbClr val="546BB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Font typeface="Open Sans"/>
              <a:buNone/>
              <a:defRPr sz="2800">
                <a:solidFill>
                  <a:srgbClr val="546BB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Font typeface="Open Sans"/>
              <a:buNone/>
              <a:defRPr sz="2800">
                <a:solidFill>
                  <a:srgbClr val="546BB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46BB1"/>
              </a:buClr>
              <a:buSzPts val="2800"/>
              <a:buFont typeface="Open Sans"/>
              <a:buNone/>
              <a:defRPr sz="2800">
                <a:solidFill>
                  <a:srgbClr val="546BB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800"/>
              <a:buFont typeface="Open Sans"/>
              <a:buChar char="●"/>
              <a:defRPr sz="1800"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D6E71"/>
              </a:buClr>
              <a:buSzPts val="1400"/>
              <a:buFont typeface="Open Sans"/>
              <a:buChar char="○"/>
              <a:defRPr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D6E71"/>
              </a:buClr>
              <a:buSzPts val="1400"/>
              <a:buFont typeface="Open Sans"/>
              <a:buChar char="■"/>
              <a:defRPr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D6E71"/>
              </a:buClr>
              <a:buSzPts val="1400"/>
              <a:buFont typeface="Open Sans"/>
              <a:buChar char="●"/>
              <a:defRPr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D6E71"/>
              </a:buClr>
              <a:buSzPts val="1400"/>
              <a:buFont typeface="Open Sans"/>
              <a:buChar char="○"/>
              <a:defRPr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D6E71"/>
              </a:buClr>
              <a:buSzPts val="1400"/>
              <a:buFont typeface="Open Sans"/>
              <a:buChar char="■"/>
              <a:defRPr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D6E71"/>
              </a:buClr>
              <a:buSzPts val="1400"/>
              <a:buFont typeface="Open Sans"/>
              <a:buChar char="●"/>
              <a:defRPr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D6E71"/>
              </a:buClr>
              <a:buSzPts val="1400"/>
              <a:buFont typeface="Open Sans"/>
              <a:buChar char="○"/>
              <a:defRPr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D6E71"/>
              </a:buClr>
              <a:buSzPts val="1400"/>
              <a:buFont typeface="Open Sans"/>
              <a:buChar char="■"/>
              <a:defRPr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oogle/products/search/search-language-understanding-ber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lgolia.com/blog/ai/launching-an-industry-leading-artificially-intelligent-search-platfor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delean.com" TargetMode="External"/><Relationship Id="rId7" Type="http://schemas.openxmlformats.org/officeDocument/2006/relationships/hyperlink" Target="https://www.meetup.com/fr-FR/search-and-data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adelean" TargetMode="External"/><Relationship Id="rId5" Type="http://schemas.openxmlformats.org/officeDocument/2006/relationships/hyperlink" Target="https://www.adelean.com" TargetMode="External"/><Relationship Id="rId4" Type="http://schemas.openxmlformats.org/officeDocument/2006/relationships/hyperlink" Target="https://all.si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w5f4mJHOfrA?t=48" TargetMode="External"/><Relationship Id="rId5" Type="http://schemas.openxmlformats.org/officeDocument/2006/relationships/hyperlink" Target="https://youtu.be/3CgJRdJetiw?t=210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based approaches to improve data quality before indexing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4035775" y="2834125"/>
            <a:ext cx="4796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#haystackconf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2022-04-28</a:t>
            </a:r>
            <a:br>
              <a:rPr lang="en">
                <a:solidFill>
                  <a:schemeClr val="dk2"/>
                </a:solidFill>
              </a:rPr>
            </a:b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@lucianprecup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@search_with_all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@a2lean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663675"/>
            <a:ext cx="4179925" cy="6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best AI :-)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075" y="1200000"/>
            <a:ext cx="3973099" cy="346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2062" y="4726675"/>
            <a:ext cx="2143125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about the others ?</a:t>
            </a: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3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Google’s BERT (Bidirectional Encoder Representations from Transformers)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BERT helps “only” </a:t>
            </a:r>
            <a:r>
              <a:rPr lang="en" b="1"/>
              <a:t>one in ten</a:t>
            </a:r>
            <a:r>
              <a:rPr lang="en"/>
              <a:t> searches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https://blog.google/products/search/search-language-understanding-bert/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Algolia’s AI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Besides  NLP / NLU, it resumes to Dynamic Synonyms, Personalization and … </a:t>
            </a:r>
            <a:r>
              <a:rPr lang="en" b="1"/>
              <a:t>BYO AI</a:t>
            </a:r>
            <a:r>
              <a:rPr lang="en"/>
              <a:t> (Bring your Own AI)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https://www.algolia.com/blog/ai/launching-an-industry-leading-artificially-intelligent-search-platform/</a:t>
            </a:r>
            <a:r>
              <a:rPr lang="en"/>
              <a:t> 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65" name="Google Shape;165;p2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4600225" y="367425"/>
            <a:ext cx="452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→ </a:t>
            </a:r>
            <a:br>
              <a:rPr lang="en"/>
            </a:br>
            <a:r>
              <a:rPr lang="en"/>
              <a:t>query understanding: </a:t>
            </a:r>
            <a:br>
              <a:rPr lang="en"/>
            </a:br>
            <a:r>
              <a:rPr lang="en"/>
              <a:t>“only” one in ten searches</a:t>
            </a: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4734275" y="1834450"/>
            <a:ext cx="4098000" cy="24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0"/>
            <a:ext cx="418496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 txBox="1"/>
          <p:nvPr/>
        </p:nvSpPr>
        <p:spPr>
          <a:xfrm>
            <a:off x="4700000" y="4312200"/>
            <a:ext cx="3971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https://www.google.com/search?q=what+iphone+to+buy+%3F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does AI fit best?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31900" cy="3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Automatic document classification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Content clustering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Dynamic synonym suggestion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Data cleaning (OCR, noise reduction)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NLP / NLU / Question answering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Searching for unstructured data</a:t>
            </a: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82" name="Google Shape;182;p25"/>
          <p:cNvSpPr txBox="1"/>
          <p:nvPr/>
        </p:nvSpPr>
        <p:spPr>
          <a:xfrm>
            <a:off x="4240000" y="951800"/>
            <a:ext cx="1326900" cy="1693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Crawling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6447450" y="955988"/>
            <a:ext cx="1326900" cy="1693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Indexing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4010950" y="2773200"/>
            <a:ext cx="1785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examine the content they have permission to see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6309300" y="2881050"/>
            <a:ext cx="160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categorize each piece of content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8654900" y="924513"/>
            <a:ext cx="1326900" cy="1693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Ranking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8090150" y="2881050"/>
            <a:ext cx="245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decide which content is more useful to the searchers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improve data quality before indexing ?</a:t>
            </a:r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307400"/>
            <a:ext cx="4179925" cy="6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31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Search</a:t>
            </a: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561" y="0"/>
            <a:ext cx="651242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/>
        </p:nvSpPr>
        <p:spPr>
          <a:xfrm>
            <a:off x="56350" y="4379725"/>
            <a:ext cx="2575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https://haystackconf.com/us2022/talk-1/</a:t>
            </a:r>
            <a:endParaRPr sz="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549" y="837100"/>
            <a:ext cx="2803526" cy="201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</a:rPr>
              <a:t>Text in media files</a:t>
            </a:r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1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current search engines are very good at text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have OCR for images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More and more video and audio content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9275" y="2726000"/>
            <a:ext cx="2159500" cy="13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 rotWithShape="1">
          <a:blip r:embed="rId5">
            <a:alphaModFix/>
          </a:blip>
          <a:srcRect l="15538" t="41874" r="17048" b="40407"/>
          <a:stretch/>
        </p:blipFill>
        <p:spPr>
          <a:xfrm>
            <a:off x="6180049" y="4198525"/>
            <a:ext cx="2481450" cy="34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improve data quality before indexing ?</a:t>
            </a:r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data is simply not searchable without proper enrichment (eg. images, media).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AI-based matching and ranking is not ready for all challenges, dense vector retrieval is hard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Good old inverted index still competitive when it comes to scale horizontally to billions of candidate documents.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Maximizes the possibilities of analytics (not only information retrieval from the index)</a:t>
            </a:r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Extract Transform … Search?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28" name="Google Shape;2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44425"/>
            <a:ext cx="8839198" cy="179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consumption in Business Intelligence</a:t>
            </a:r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35" name="Google Shape;2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50" y="1574025"/>
            <a:ext cx="8839200" cy="2071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[ adelean ]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04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Experts in Search Technologies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Integrators of Elasticsearch and Solr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Consulting, Services and Training providers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2"/>
                </a:solidFill>
              </a:rPr>
              <a:t>Developers of a2 – your Search Engine Technology for E-Commerce and Enterprise Search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7400" y="2160850"/>
            <a:ext cx="3654899" cy="9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Domain of a search engine</a:t>
            </a:r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42" name="Google Shape;242;p32"/>
          <p:cNvSpPr/>
          <p:nvPr/>
        </p:nvSpPr>
        <p:spPr>
          <a:xfrm>
            <a:off x="1122470" y="1353575"/>
            <a:ext cx="7264200" cy="278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Adelean a2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4046502" y="2223970"/>
            <a:ext cx="1350300" cy="932100"/>
          </a:xfrm>
          <a:prstGeom prst="rect">
            <a:avLst/>
          </a:prstGeom>
          <a:solidFill>
            <a:srgbClr val="254F9B"/>
          </a:solidFill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Elasticsearch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2"/>
          <p:cNvSpPr/>
          <p:nvPr/>
        </p:nvSpPr>
        <p:spPr>
          <a:xfrm>
            <a:off x="2077383" y="1755617"/>
            <a:ext cx="1145700" cy="1602000"/>
          </a:xfrm>
          <a:prstGeom prst="rect">
            <a:avLst/>
          </a:prstGeom>
          <a:solidFill>
            <a:srgbClr val="254F9B"/>
          </a:solidFill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Crawl</a:t>
            </a:r>
            <a:b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Ingest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Transform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Aggregate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2"/>
          <p:cNvSpPr/>
          <p:nvPr/>
        </p:nvSpPr>
        <p:spPr>
          <a:xfrm>
            <a:off x="6220240" y="1755617"/>
            <a:ext cx="1145700" cy="1602000"/>
          </a:xfrm>
          <a:prstGeom prst="rect">
            <a:avLst/>
          </a:prstGeom>
          <a:solidFill>
            <a:srgbClr val="254F9B"/>
          </a:solidFill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Search</a:t>
            </a:r>
            <a:b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32"/>
          <p:cNvCxnSpPr>
            <a:stCxn id="244" idx="2"/>
            <a:endCxn id="247" idx="2"/>
          </p:cNvCxnSpPr>
          <p:nvPr/>
        </p:nvCxnSpPr>
        <p:spPr>
          <a:xfrm>
            <a:off x="2650233" y="3357617"/>
            <a:ext cx="2071500" cy="1116900"/>
          </a:xfrm>
          <a:prstGeom prst="straightConnector1">
            <a:avLst/>
          </a:prstGeom>
          <a:noFill/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8" name="Google Shape;248;p32"/>
          <p:cNvCxnSpPr>
            <a:stCxn id="247" idx="2"/>
            <a:endCxn id="245" idx="2"/>
          </p:cNvCxnSpPr>
          <p:nvPr/>
        </p:nvCxnSpPr>
        <p:spPr>
          <a:xfrm rot="10800000" flipH="1">
            <a:off x="4721707" y="3357611"/>
            <a:ext cx="2071500" cy="1116900"/>
          </a:xfrm>
          <a:prstGeom prst="straightConnector1">
            <a:avLst/>
          </a:prstGeom>
          <a:noFill/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9" name="Google Shape;249;p32"/>
          <p:cNvCxnSpPr>
            <a:stCxn id="243" idx="2"/>
            <a:endCxn id="247" idx="0"/>
          </p:cNvCxnSpPr>
          <p:nvPr/>
        </p:nvCxnSpPr>
        <p:spPr>
          <a:xfrm>
            <a:off x="4721652" y="3156070"/>
            <a:ext cx="0" cy="547500"/>
          </a:xfrm>
          <a:prstGeom prst="straightConnector1">
            <a:avLst/>
          </a:prstGeom>
          <a:noFill/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0" name="Google Shape;25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9850" y="1649875"/>
            <a:ext cx="303625" cy="27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9944" y="2676677"/>
            <a:ext cx="303638" cy="27896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2"/>
          <p:cNvSpPr/>
          <p:nvPr/>
        </p:nvSpPr>
        <p:spPr>
          <a:xfrm>
            <a:off x="8074556" y="1755617"/>
            <a:ext cx="702600" cy="1602000"/>
          </a:xfrm>
          <a:prstGeom prst="rect">
            <a:avLst/>
          </a:prstGeom>
          <a:solidFill>
            <a:srgbClr val="254F9B"/>
          </a:solidFill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UI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2"/>
          <p:cNvSpPr/>
          <p:nvPr/>
        </p:nvSpPr>
        <p:spPr>
          <a:xfrm rot="-5400000">
            <a:off x="274360" y="2158709"/>
            <a:ext cx="1594200" cy="825600"/>
          </a:xfrm>
          <a:prstGeom prst="rect">
            <a:avLst/>
          </a:prstGeom>
          <a:solidFill>
            <a:srgbClr val="254F9B"/>
          </a:solidFill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Connectors and Integrations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3264007" y="3703511"/>
            <a:ext cx="2915400" cy="771000"/>
          </a:xfrm>
          <a:prstGeom prst="rect">
            <a:avLst/>
          </a:prstGeom>
          <a:solidFill>
            <a:srgbClr val="254F9B"/>
          </a:solidFill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Console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 search project</a:t>
            </a:r>
            <a:endParaRPr/>
          </a:p>
        </p:txBody>
      </p:sp>
      <p:sp>
        <p:nvSpPr>
          <p:cNvPr id="259" name="Google Shape;25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60" name="Google Shape;260;p33"/>
          <p:cNvSpPr/>
          <p:nvPr/>
        </p:nvSpPr>
        <p:spPr>
          <a:xfrm>
            <a:off x="1122470" y="1353575"/>
            <a:ext cx="7264200" cy="278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3"/>
          <p:cNvSpPr/>
          <p:nvPr/>
        </p:nvSpPr>
        <p:spPr>
          <a:xfrm>
            <a:off x="4779565" y="2223970"/>
            <a:ext cx="1350300" cy="932100"/>
          </a:xfrm>
          <a:prstGeom prst="rect">
            <a:avLst/>
          </a:prstGeom>
          <a:solidFill>
            <a:srgbClr val="546BB1"/>
          </a:solidFill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Core search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3"/>
          <p:cNvSpPr/>
          <p:nvPr/>
        </p:nvSpPr>
        <p:spPr>
          <a:xfrm>
            <a:off x="6529465" y="1755617"/>
            <a:ext cx="1145700" cy="1602000"/>
          </a:xfrm>
          <a:prstGeom prst="rect">
            <a:avLst/>
          </a:prstGeom>
          <a:solidFill>
            <a:srgbClr val="546BB1"/>
          </a:solidFill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Search</a:t>
            </a:r>
            <a:b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33"/>
          <p:cNvCxnSpPr>
            <a:stCxn id="264" idx="2"/>
            <a:endCxn id="265" idx="2"/>
          </p:cNvCxnSpPr>
          <p:nvPr/>
        </p:nvCxnSpPr>
        <p:spPr>
          <a:xfrm>
            <a:off x="3105850" y="3613300"/>
            <a:ext cx="1615800" cy="861300"/>
          </a:xfrm>
          <a:prstGeom prst="straightConnector1">
            <a:avLst/>
          </a:prstGeom>
          <a:noFill/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" name="Google Shape;266;p33"/>
          <p:cNvCxnSpPr>
            <a:stCxn id="265" idx="2"/>
            <a:endCxn id="262" idx="2"/>
          </p:cNvCxnSpPr>
          <p:nvPr/>
        </p:nvCxnSpPr>
        <p:spPr>
          <a:xfrm rot="10800000" flipH="1">
            <a:off x="4721707" y="3357611"/>
            <a:ext cx="2380500" cy="1116900"/>
          </a:xfrm>
          <a:prstGeom prst="straightConnector1">
            <a:avLst/>
          </a:prstGeom>
          <a:noFill/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7" name="Google Shape;267;p33"/>
          <p:cNvCxnSpPr>
            <a:stCxn id="261" idx="2"/>
            <a:endCxn id="265" idx="0"/>
          </p:cNvCxnSpPr>
          <p:nvPr/>
        </p:nvCxnSpPr>
        <p:spPr>
          <a:xfrm flipH="1">
            <a:off x="4721815" y="3156070"/>
            <a:ext cx="732900" cy="547500"/>
          </a:xfrm>
          <a:prstGeom prst="straightConnector1">
            <a:avLst/>
          </a:prstGeom>
          <a:noFill/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8" name="Google Shape;268;p33"/>
          <p:cNvSpPr/>
          <p:nvPr/>
        </p:nvSpPr>
        <p:spPr>
          <a:xfrm>
            <a:off x="8074556" y="1755617"/>
            <a:ext cx="702600" cy="1602000"/>
          </a:xfrm>
          <a:prstGeom prst="rect">
            <a:avLst/>
          </a:prstGeom>
          <a:solidFill>
            <a:srgbClr val="546BB1"/>
          </a:solidFill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UI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3"/>
          <p:cNvSpPr/>
          <p:nvPr/>
        </p:nvSpPr>
        <p:spPr>
          <a:xfrm rot="-5400000">
            <a:off x="274360" y="2158709"/>
            <a:ext cx="1594200" cy="825600"/>
          </a:xfrm>
          <a:prstGeom prst="rect">
            <a:avLst/>
          </a:prstGeom>
          <a:solidFill>
            <a:srgbClr val="546BB1"/>
          </a:solidFill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Connectors and Integrations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3264007" y="3703511"/>
            <a:ext cx="2915400" cy="771000"/>
          </a:xfrm>
          <a:prstGeom prst="rect">
            <a:avLst/>
          </a:prstGeom>
          <a:solidFill>
            <a:srgbClr val="546BB1"/>
          </a:solidFill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Console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1547350" y="1085500"/>
            <a:ext cx="3117000" cy="2527800"/>
          </a:xfrm>
          <a:prstGeom prst="rect">
            <a:avLst/>
          </a:prstGeom>
          <a:solidFill>
            <a:srgbClr val="254F9B"/>
          </a:solidFill>
          <a:ln w="9525" cap="flat" cmpd="sng">
            <a:solidFill>
              <a:srgbClr val="254F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Crawl</a:t>
            </a:r>
            <a:b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Ingest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Transform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Aggregate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3"/>
          <p:cNvSpPr/>
          <p:nvPr/>
        </p:nvSpPr>
        <p:spPr>
          <a:xfrm>
            <a:off x="142375" y="4174825"/>
            <a:ext cx="2071500" cy="882000"/>
          </a:xfrm>
          <a:prstGeom prst="wedgeRoundRectCallout">
            <a:avLst>
              <a:gd name="adj1" fmla="val 61939"/>
              <a:gd name="adj2" fmla="val -13216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and preparing the data 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60% of a search project</a:t>
            </a:r>
            <a:endParaRPr/>
          </a:p>
        </p:txBody>
      </p:sp>
      <p:sp>
        <p:nvSpPr>
          <p:cNvPr id="271" name="Google Shape;271;p33"/>
          <p:cNvSpPr/>
          <p:nvPr/>
        </p:nvSpPr>
        <p:spPr>
          <a:xfrm>
            <a:off x="2785500" y="4174825"/>
            <a:ext cx="1786500" cy="882000"/>
          </a:xfrm>
          <a:prstGeom prst="wedgeRoundRectCallout">
            <a:avLst>
              <a:gd name="adj1" fmla="val -34050"/>
              <a:gd name="adj2" fmla="val -12816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ETL to Extract Transform Search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1"/>
                </a:solidFill>
              </a:rPr>
              <a:t>[Completion suggester]</a:t>
            </a:r>
            <a:endParaRPr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1"/>
          </p:nvPr>
        </p:nvSpPr>
        <p:spPr>
          <a:xfrm>
            <a:off x="3091325" y="1152475"/>
            <a:ext cx="2275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Mapping</a:t>
            </a:r>
            <a:endParaRPr/>
          </a:p>
        </p:txBody>
      </p:sp>
      <p:sp>
        <p:nvSpPr>
          <p:cNvPr id="278" name="Google Shape;27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79" name="Google Shape;279;p34"/>
          <p:cNvSpPr txBox="1">
            <a:spLocks noGrp="1"/>
          </p:cNvSpPr>
          <p:nvPr>
            <p:ph type="body" idx="1"/>
          </p:nvPr>
        </p:nvSpPr>
        <p:spPr>
          <a:xfrm>
            <a:off x="276875" y="1152475"/>
            <a:ext cx="2275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Document</a:t>
            </a:r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body" idx="1"/>
          </p:nvPr>
        </p:nvSpPr>
        <p:spPr>
          <a:xfrm>
            <a:off x="6225425" y="1152475"/>
            <a:ext cx="2275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Query</a:t>
            </a:r>
            <a:endParaRPr/>
          </a:p>
        </p:txBody>
      </p:sp>
      <p:pic>
        <p:nvPicPr>
          <p:cNvPr id="281" name="Google Shape;281;p34"/>
          <p:cNvPicPr preferRelativeResize="0"/>
          <p:nvPr/>
        </p:nvPicPr>
        <p:blipFill rotWithShape="1">
          <a:blip r:embed="rId3">
            <a:alphaModFix/>
          </a:blip>
          <a:srcRect t="1565"/>
          <a:stretch/>
        </p:blipFill>
        <p:spPr>
          <a:xfrm>
            <a:off x="6041775" y="1773200"/>
            <a:ext cx="2952750" cy="16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 rotWithShape="1">
          <a:blip r:embed="rId4">
            <a:alphaModFix/>
          </a:blip>
          <a:srcRect t="1244"/>
          <a:stretch/>
        </p:blipFill>
        <p:spPr>
          <a:xfrm>
            <a:off x="109550" y="1773200"/>
            <a:ext cx="2457450" cy="21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 rotWithShape="1">
          <a:blip r:embed="rId5">
            <a:alphaModFix/>
          </a:blip>
          <a:srcRect t="1166"/>
          <a:stretch/>
        </p:blipFill>
        <p:spPr>
          <a:xfrm>
            <a:off x="2886300" y="1773200"/>
            <a:ext cx="2914650" cy="22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Maximizes the possibilities of analytics</a:t>
            </a:r>
            <a:endParaRPr/>
          </a:p>
        </p:txBody>
      </p:sp>
      <p:sp>
        <p:nvSpPr>
          <p:cNvPr id="289" name="Google Shape;289;p35"/>
          <p:cNvSpPr txBox="1">
            <a:spLocks noGrp="1"/>
          </p:cNvSpPr>
          <p:nvPr>
            <p:ph type="body" idx="1"/>
          </p:nvPr>
        </p:nvSpPr>
        <p:spPr>
          <a:xfrm>
            <a:off x="4627225" y="3572575"/>
            <a:ext cx="12879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Inspire</a:t>
            </a:r>
            <a:endParaRPr sz="2600"/>
          </a:p>
        </p:txBody>
      </p:sp>
      <p:sp>
        <p:nvSpPr>
          <p:cNvPr id="290" name="Google Shape;290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91" name="Google Shape;2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9175" y="1372275"/>
            <a:ext cx="1239075" cy="12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5275" y="3042100"/>
            <a:ext cx="1239074" cy="151007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5"/>
          <p:cNvSpPr txBox="1">
            <a:spLocks noGrp="1"/>
          </p:cNvSpPr>
          <p:nvPr>
            <p:ph type="body" idx="1"/>
          </p:nvPr>
        </p:nvSpPr>
        <p:spPr>
          <a:xfrm>
            <a:off x="4627225" y="1767263"/>
            <a:ext cx="25194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chemeClr val="dk2"/>
                </a:solidFill>
              </a:rPr>
              <a:t>Find</a:t>
            </a:r>
            <a:endParaRPr sz="2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>
            <a:spLocks noGrp="1"/>
          </p:cNvSpPr>
          <p:nvPr>
            <p:ph type="title"/>
          </p:nvPr>
        </p:nvSpPr>
        <p:spPr>
          <a:xfrm>
            <a:off x="311700" y="352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Maximizes the possibilities of analytics</a:t>
            </a:r>
            <a:endParaRPr/>
          </a:p>
        </p:txBody>
      </p:sp>
      <p:sp>
        <p:nvSpPr>
          <p:cNvPr id="299" name="Google Shape;29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body" idx="1"/>
          </p:nvPr>
        </p:nvSpPr>
        <p:spPr>
          <a:xfrm>
            <a:off x="5602425" y="1629775"/>
            <a:ext cx="12345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Refine</a:t>
            </a: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01" name="Google Shape;301;p36"/>
          <p:cNvSpPr txBox="1">
            <a:spLocks noGrp="1"/>
          </p:cNvSpPr>
          <p:nvPr>
            <p:ph type="body" idx="1"/>
          </p:nvPr>
        </p:nvSpPr>
        <p:spPr>
          <a:xfrm>
            <a:off x="5584125" y="3567150"/>
            <a:ext cx="20664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2"/>
                </a:solidFill>
              </a:rPr>
              <a:t>Overview</a:t>
            </a: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2" name="Google Shape;3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087" y="2647200"/>
            <a:ext cx="2538500" cy="25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6"/>
          <p:cNvPicPr preferRelativeResize="0"/>
          <p:nvPr/>
        </p:nvPicPr>
        <p:blipFill rotWithShape="1">
          <a:blip r:embed="rId4">
            <a:alphaModFix/>
          </a:blip>
          <a:srcRect b="12564"/>
          <a:stretch/>
        </p:blipFill>
        <p:spPr>
          <a:xfrm>
            <a:off x="2359188" y="1057900"/>
            <a:ext cx="2002275" cy="17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How to improve data quality for search ?</a:t>
            </a:r>
            <a:endParaRPr/>
          </a:p>
        </p:txBody>
      </p:sp>
      <p:sp>
        <p:nvSpPr>
          <p:cNvPr id="309" name="Google Shape;309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310" name="Google Shape;3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307400"/>
            <a:ext cx="4179925" cy="6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How to improve data quality for search ?</a:t>
            </a:r>
            <a:endParaRPr/>
          </a:p>
        </p:txBody>
      </p:sp>
      <p:sp>
        <p:nvSpPr>
          <p:cNvPr id="316" name="Google Shape;31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 text quantity (OCR from image, Speech to text from media/video, …) +  prevent excessive quantity with automatic summarization, ...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Improve text quality (vocabulary, sentences, punctuations, ...)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Make data </a:t>
            </a:r>
            <a:r>
              <a:rPr lang="en">
                <a:solidFill>
                  <a:schemeClr val="dk2"/>
                </a:solidFill>
              </a:rPr>
              <a:t>homogeneous (spelling, synonyms, acronyms, …)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Add structure (metadata)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Add linguistics (language detection, translations)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Add semantics (Named Entity Recognition, categorization...)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Organize semantics (think knowledge graphs or ontologies, as in wikidata)</a:t>
            </a:r>
            <a:endParaRPr/>
          </a:p>
        </p:txBody>
      </p:sp>
      <p:sp>
        <p:nvSpPr>
          <p:cNvPr id="317" name="Google Shape;317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The road from data sources to index</a:t>
            </a:r>
            <a:endParaRPr/>
          </a:p>
        </p:txBody>
      </p:sp>
      <p:sp>
        <p:nvSpPr>
          <p:cNvPr id="323" name="Google Shape;323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324" name="Google Shape;3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50" y="1126400"/>
            <a:ext cx="784890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 txBox="1">
            <a:spLocks noGrp="1"/>
          </p:cNvSpPr>
          <p:nvPr>
            <p:ph type="title"/>
          </p:nvPr>
        </p:nvSpPr>
        <p:spPr>
          <a:xfrm>
            <a:off x="6222700" y="445025"/>
            <a:ext cx="26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Categorization</a:t>
            </a:r>
            <a:endParaRPr/>
          </a:p>
        </p:txBody>
      </p:sp>
      <p:sp>
        <p:nvSpPr>
          <p:cNvPr id="330" name="Google Shape;330;p40"/>
          <p:cNvSpPr txBox="1">
            <a:spLocks noGrp="1"/>
          </p:cNvSpPr>
          <p:nvPr>
            <p:ph type="body" idx="1"/>
          </p:nvPr>
        </p:nvSpPr>
        <p:spPr>
          <a:xfrm>
            <a:off x="6285800" y="1152475"/>
            <a:ext cx="254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With or without AI</a:t>
            </a:r>
            <a:endParaRPr/>
          </a:p>
        </p:txBody>
      </p:sp>
      <p:sp>
        <p:nvSpPr>
          <p:cNvPr id="331" name="Google Shape;33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332" name="Google Shape;33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606600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424" y="3637850"/>
            <a:ext cx="1463575" cy="150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4925" y="1626850"/>
            <a:ext cx="2645250" cy="264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0"/>
          <p:cNvSpPr txBox="1"/>
          <p:nvPr/>
        </p:nvSpPr>
        <p:spPr>
          <a:xfrm>
            <a:off x="6222700" y="4354600"/>
            <a:ext cx="2609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https://2021.berlinbuzzwords.de/session/text-categorization-apache-lucene</a:t>
            </a:r>
            <a:endParaRPr sz="1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A2 Common Schema</a:t>
            </a:r>
            <a:endParaRPr/>
          </a:p>
        </p:txBody>
      </p:sp>
      <p:sp>
        <p:nvSpPr>
          <p:cNvPr id="341" name="Google Shape;341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342" name="Google Shape;3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925" y="2996062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5375" y="2907213"/>
            <a:ext cx="548700" cy="65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5373" y="1775397"/>
            <a:ext cx="548701" cy="41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71624" y="3589619"/>
            <a:ext cx="548700" cy="49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0924" y="1775388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31925" y="2358513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1"/>
          <p:cNvSpPr txBox="1"/>
          <p:nvPr/>
        </p:nvSpPr>
        <p:spPr>
          <a:xfrm>
            <a:off x="4719250" y="966050"/>
            <a:ext cx="4032000" cy="3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"json"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{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"a2type"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"media"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},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"attachment"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{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"content"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"[...]"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},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"geopoints"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[ ],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"entities"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[ ],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"source"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{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"uri"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"http://...",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"type"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"crawler",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"name"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"WEB-6203a308b38fab2fc66693f2",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"lastModified"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-1,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"documentName"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"backend.mp3"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},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"metadata"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{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"fullPath"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"/",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"fileName"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"backend.mp3",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"fileExtension"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"mp3",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"userFriendlyPath"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"/",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"domainName"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"171.20.10.5:9000",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"rootPath"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"/"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},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"language"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"fr-FR",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900" b="1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"hash"</a:t>
            </a:r>
            <a:r>
              <a:rPr lang="en" sz="900">
                <a:solidFill>
                  <a:srgbClr val="6D6E71"/>
                </a:solidFill>
                <a:latin typeface="Courier New"/>
                <a:ea typeface="Courier New"/>
                <a:cs typeface="Courier New"/>
                <a:sym typeface="Courier New"/>
              </a:rPr>
              <a:t> : "334e6600741bdbcdca83eef9a8ed99558be5c084"</a:t>
            </a: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6D6E7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9" name="Google Shape;349;p41"/>
          <p:cNvSpPr/>
          <p:nvPr/>
        </p:nvSpPr>
        <p:spPr>
          <a:xfrm>
            <a:off x="3731025" y="2762600"/>
            <a:ext cx="654900" cy="3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[ all.site ]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1303000" y="1164175"/>
            <a:ext cx="2831700" cy="3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500"/>
              <a:t>Wikipedia and Wikidata - knowledge databases → powered by the community</a:t>
            </a:r>
            <a:br>
              <a:rPr lang="en" sz="1500"/>
            </a:b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" sz="1500"/>
              <a:t>Github - code and coders’ social network →  powered by the community</a:t>
            </a:r>
            <a:br>
              <a:rPr lang="en" sz="1500"/>
            </a:b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" sz="1500"/>
              <a:t>Reddit - the front page of the Internet →  powered by the community</a:t>
            </a:r>
            <a:endParaRPr sz="1500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5672675" y="2227150"/>
            <a:ext cx="33123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all.site - your collaborative search engine → powered by the community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125" y="1261528"/>
            <a:ext cx="871350" cy="8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513" y="2362557"/>
            <a:ext cx="1016575" cy="10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026" y="3746175"/>
            <a:ext cx="829548" cy="82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3731" y="2063457"/>
            <a:ext cx="1016574" cy="101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Deduplicating content</a:t>
            </a:r>
            <a:endParaRPr/>
          </a:p>
        </p:txBody>
      </p:sp>
      <p:sp>
        <p:nvSpPr>
          <p:cNvPr id="355" name="Google Shape;355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: “Do not copy the content !”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56" name="Google Shape;35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357" name="Google Shape;357;p42"/>
          <p:cNvPicPr preferRelativeResize="0"/>
          <p:nvPr/>
        </p:nvPicPr>
        <p:blipFill rotWithShape="1">
          <a:blip r:embed="rId3">
            <a:alphaModFix/>
          </a:blip>
          <a:srcRect l="20100" t="18120" r="6991" b="14765"/>
          <a:stretch/>
        </p:blipFill>
        <p:spPr>
          <a:xfrm>
            <a:off x="446925" y="1994575"/>
            <a:ext cx="3944448" cy="22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2"/>
          <p:cNvPicPr preferRelativeResize="0"/>
          <p:nvPr/>
        </p:nvPicPr>
        <p:blipFill rotWithShape="1">
          <a:blip r:embed="rId4">
            <a:alphaModFix/>
          </a:blip>
          <a:srcRect l="1923" t="6654" r="1913" b="7478"/>
          <a:stretch/>
        </p:blipFill>
        <p:spPr>
          <a:xfrm>
            <a:off x="4539950" y="1994575"/>
            <a:ext cx="4066450" cy="226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2"/>
          <p:cNvSpPr txBox="1"/>
          <p:nvPr/>
        </p:nvSpPr>
        <p:spPr>
          <a:xfrm>
            <a:off x="294525" y="4789500"/>
            <a:ext cx="6938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Google Digital Garage - How search engines work : https://www.youtube.com/watch?v=3CgJRdJetiw&amp;t=115s</a:t>
            </a: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deduplicate?</a:t>
            </a:r>
            <a:endParaRPr/>
          </a:p>
        </p:txBody>
      </p:sp>
      <p:sp>
        <p:nvSpPr>
          <p:cNvPr id="365" name="Google Shape;365;p43"/>
          <p:cNvSpPr txBox="1">
            <a:spLocks noGrp="1"/>
          </p:cNvSpPr>
          <p:nvPr>
            <p:ph type="body" idx="1"/>
          </p:nvPr>
        </p:nvSpPr>
        <p:spPr>
          <a:xfrm>
            <a:off x="5242275" y="1152475"/>
            <a:ext cx="359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collapsing vs. Update API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66" name="Google Shape;366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367" name="Google Shape;36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50" y="2885375"/>
            <a:ext cx="465625" cy="5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6675" y="2580212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6674" y="3417319"/>
            <a:ext cx="548700" cy="49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6674" y="1743063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76675" y="419775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6" y="2642757"/>
            <a:ext cx="1016574" cy="101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588" y="3524825"/>
            <a:ext cx="465625" cy="5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988" y="3677225"/>
            <a:ext cx="465625" cy="5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388" y="3829625"/>
            <a:ext cx="465625" cy="5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788" y="3982025"/>
            <a:ext cx="465625" cy="5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51825" y="3580325"/>
            <a:ext cx="531350" cy="5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04225" y="3732725"/>
            <a:ext cx="531350" cy="5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56625" y="3885125"/>
            <a:ext cx="531350" cy="53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09025" y="4037525"/>
            <a:ext cx="531350" cy="5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 Elasticsearch field collapsing ]</a:t>
            </a:r>
            <a:endParaRPr/>
          </a:p>
        </p:txBody>
      </p:sp>
      <p:sp>
        <p:nvSpPr>
          <p:cNvPr id="386" name="Google Shape;386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387" name="Google Shape;387;p44"/>
          <p:cNvSpPr txBox="1">
            <a:spLocks noGrp="1"/>
          </p:cNvSpPr>
          <p:nvPr>
            <p:ph type="body" idx="1"/>
          </p:nvPr>
        </p:nvSpPr>
        <p:spPr>
          <a:xfrm>
            <a:off x="427975" y="1306675"/>
            <a:ext cx="7815000" cy="35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GET /all-documents/_search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{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"query": { "match": { "attachment.content": "elasticsearch" } },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"</a:t>
            </a:r>
            <a:r>
              <a:rPr lang="en" sz="1400" b="1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collapse</a:t>
            </a: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": {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"field": "hash",                   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"</a:t>
            </a:r>
            <a:r>
              <a:rPr lang="en" sz="1400" b="1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inner_hits</a:t>
            </a: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": [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{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"name": "locations",      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"size": 10,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"sort": [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{ "popularity": { "order": "desc" } }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]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}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]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}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88" name="Google Shape;388;p44"/>
          <p:cNvSpPr txBox="1"/>
          <p:nvPr/>
        </p:nvSpPr>
        <p:spPr>
          <a:xfrm>
            <a:off x="398450" y="4789500"/>
            <a:ext cx="8205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https://github.com/adelean/elasticsearch-cheatsheet/blob/master/elasticsearch-cheatsheet.md#explore-data-grouped-by-a-field</a:t>
            </a:r>
            <a:endParaRPr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AI/ML does well</a:t>
            </a:r>
            <a:endParaRPr/>
          </a:p>
        </p:txBody>
      </p:sp>
      <p:sp>
        <p:nvSpPr>
          <p:cNvPr id="394" name="Google Shape;394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Identifying language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Identifying named entities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Identifying phrases or expressions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Identifying similarities (allowing for automatic synonym detection)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Translating text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Summarizing text</a:t>
            </a:r>
            <a:endParaRPr/>
          </a:p>
        </p:txBody>
      </p:sp>
      <p:sp>
        <p:nvSpPr>
          <p:cNvPr id="395" name="Google Shape;395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augmentation to improve text classification</a:t>
            </a:r>
            <a:endParaRPr/>
          </a:p>
        </p:txBody>
      </p:sp>
      <p:sp>
        <p:nvSpPr>
          <p:cNvPr id="401" name="Google Shape;401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Synonym replacement</a:t>
            </a:r>
            <a:endParaRPr/>
          </a:p>
          <a:p>
            <a:pPr marL="457200" lvl="0" indent="-325755" algn="l" rtl="0">
              <a:spcBef>
                <a:spcPts val="16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Synonyms can be fetched from knowledge graphs such as WordNet, or simply using transformers and pretrained models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I went to see a movie in the theater -&gt; I went to watch a movie in the theater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Enriching sentences</a:t>
            </a:r>
            <a:endParaRPr/>
          </a:p>
          <a:p>
            <a:pPr marL="457200" lvl="0" indent="-325755" algn="l" rtl="0">
              <a:spcBef>
                <a:spcPts val="16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Inserting words into sentences. The word could be generated using context aware transformers such as BERT or any word embedding algorithm (word2vec).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I work in Paris -&gt; I work in capital Paris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2" name="Google Shape;402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NER (Named Entities Recognition)</a:t>
            </a:r>
            <a:endParaRPr/>
          </a:p>
        </p:txBody>
      </p:sp>
      <p:sp>
        <p:nvSpPr>
          <p:cNvPr id="408" name="Google Shape;408;p47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Categorizing text into entities. Paragraphs = a collection of entities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lets the search engine classify topics in a page and determine their relationship with other text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Example of entities: Person, Region, Organization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09" name="Google Shape;409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410" name="Google Shape;410;p47"/>
          <p:cNvSpPr txBox="1"/>
          <p:nvPr/>
        </p:nvSpPr>
        <p:spPr>
          <a:xfrm>
            <a:off x="0" y="4719425"/>
            <a:ext cx="868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https://huggingface.co/Jean-Baptiste/camembert-ner-with-dates?text=Ren%C3%A9+Kriegler+organized+the+MICES+conference+in+Charlottesville+in+April+2022%2C+for+the+first+time+in+the+US</a:t>
            </a:r>
            <a:endParaRPr sz="500"/>
          </a:p>
        </p:txBody>
      </p:sp>
      <p:pic>
        <p:nvPicPr>
          <p:cNvPr id="411" name="Google Shape;41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6925" y="2483400"/>
            <a:ext cx="577215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NER</a:t>
            </a:r>
            <a:endParaRPr/>
          </a:p>
        </p:txBody>
      </p:sp>
      <p:sp>
        <p:nvSpPr>
          <p:cNvPr id="417" name="Google Shape;417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18" name="Google Shape;41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pic>
        <p:nvPicPr>
          <p:cNvPr id="419" name="Google Shape;41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8"/>
          <p:cNvSpPr txBox="1"/>
          <p:nvPr/>
        </p:nvSpPr>
        <p:spPr>
          <a:xfrm>
            <a:off x="0" y="4404600"/>
            <a:ext cx="1820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https://haystackconf.com/radar/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Enrichment with user signals</a:t>
            </a:r>
            <a:endParaRPr/>
          </a:p>
        </p:txBody>
      </p:sp>
      <p:sp>
        <p:nvSpPr>
          <p:cNvPr id="426" name="Google Shape;42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427" name="Google Shape;427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fields like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group_of_user (group of users potentially interested by the document),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user (</a:t>
            </a:r>
            <a:r>
              <a:rPr lang="en">
                <a:solidFill>
                  <a:schemeClr val="dk2"/>
                </a:solidFill>
              </a:rPr>
              <a:t>user potentially interested by the document</a:t>
            </a:r>
            <a:r>
              <a:rPr lang="en"/>
              <a:t>),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similar_documents (for recommandations).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Boost the most popular queries by indexing them with documents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[ Solr ] DelimitedPayloadBoostFilter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latin typeface="Courier New"/>
                <a:ea typeface="Courier New"/>
                <a:cs typeface="Courier New"/>
                <a:sym typeface="Courier New"/>
              </a:rPr>
              <a:t>"signals_boosts":  "ipad|2939,ipad 2|1104,ipad2|540,i pad|341,apple ipad|152"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 Elasticsearch ] Inference processor</a:t>
            </a:r>
            <a:endParaRPr/>
          </a:p>
        </p:txBody>
      </p:sp>
      <p:sp>
        <p:nvSpPr>
          <p:cNvPr id="433" name="Google Shape;433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434" name="Google Shape;434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Use ML in ingest pipelines to enrich documents before indexing</a:t>
            </a:r>
            <a:endParaRPr/>
          </a:p>
        </p:txBody>
      </p:sp>
      <p:pic>
        <p:nvPicPr>
          <p:cNvPr id="435" name="Google Shape;43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788" y="2238575"/>
            <a:ext cx="4886325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0"/>
          <p:cNvSpPr txBox="1"/>
          <p:nvPr/>
        </p:nvSpPr>
        <p:spPr>
          <a:xfrm>
            <a:off x="311699" y="4721275"/>
            <a:ext cx="756393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https://www.elastic.co/guide/en/elasticsearch/reference/8.1/inference-processor.html</a:t>
            </a:r>
            <a:endParaRPr sz="13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</a:rPr>
              <a:t>Vosk API - extracting text from media files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42" name="Google Shape;442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443" name="Google Shape;44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575" y="107607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 - How many of you: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 AI in your search projects 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 something that can be called AI in your search engines 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Remember ETL 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Know what ETL is 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Implemented a Data Quality Solution in the context of Business Intelligence 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Spend more than half of your time in getting data into the search engine 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307400"/>
            <a:ext cx="4179925" cy="6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578"/>
            <a:ext cx="6007050" cy="5117122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2"/>
          <p:cNvSpPr txBox="1">
            <a:spLocks noGrp="1"/>
          </p:cNvSpPr>
          <p:nvPr>
            <p:ph type="title"/>
          </p:nvPr>
        </p:nvSpPr>
        <p:spPr>
          <a:xfrm>
            <a:off x="6222700" y="445025"/>
            <a:ext cx="26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2"/>
          <p:cNvSpPr txBox="1">
            <a:spLocks noGrp="1"/>
          </p:cNvSpPr>
          <p:nvPr>
            <p:ph type="body" idx="1"/>
          </p:nvPr>
        </p:nvSpPr>
        <p:spPr>
          <a:xfrm>
            <a:off x="6285800" y="1152475"/>
            <a:ext cx="254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51" name="Google Shape;451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452" name="Google Shape;45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424" y="3637850"/>
            <a:ext cx="1463575" cy="150564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2"/>
          <p:cNvSpPr txBox="1"/>
          <p:nvPr/>
        </p:nvSpPr>
        <p:spPr>
          <a:xfrm>
            <a:off x="6207650" y="4554700"/>
            <a:ext cx="2702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https://2021.berlinbuzzwords.de/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session/speech-text-elasticsearch</a:t>
            </a:r>
            <a:endParaRPr sz="1100"/>
          </a:p>
        </p:txBody>
      </p:sp>
      <p:pic>
        <p:nvPicPr>
          <p:cNvPr id="454" name="Google Shape;454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5800" y="1627025"/>
            <a:ext cx="2546400" cy="25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3"/>
          <p:cNvSpPr txBox="1">
            <a:spLocks noGrp="1"/>
          </p:cNvSpPr>
          <p:nvPr>
            <p:ph type="title"/>
          </p:nvPr>
        </p:nvSpPr>
        <p:spPr>
          <a:xfrm>
            <a:off x="311700" y="299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 optimizations</a:t>
            </a:r>
            <a:endParaRPr/>
          </a:p>
        </p:txBody>
      </p:sp>
      <p:sp>
        <p:nvSpPr>
          <p:cNvPr id="460" name="Google Shape;460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461" name="Google Shape;461;p53"/>
          <p:cNvPicPr preferRelativeResize="0"/>
          <p:nvPr/>
        </p:nvPicPr>
        <p:blipFill rotWithShape="1">
          <a:blip r:embed="rId3">
            <a:alphaModFix/>
          </a:blip>
          <a:srcRect t="744"/>
          <a:stretch/>
        </p:blipFill>
        <p:spPr>
          <a:xfrm>
            <a:off x="354725" y="1110750"/>
            <a:ext cx="8666424" cy="361415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53"/>
          <p:cNvSpPr txBox="1">
            <a:spLocks noGrp="1"/>
          </p:cNvSpPr>
          <p:nvPr>
            <p:ph type="body" idx="1"/>
          </p:nvPr>
        </p:nvSpPr>
        <p:spPr>
          <a:xfrm>
            <a:off x="6140650" y="1152475"/>
            <a:ext cx="269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Spoken language vs. written language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4"/>
          <p:cNvSpPr txBox="1">
            <a:spLocks noGrp="1"/>
          </p:cNvSpPr>
          <p:nvPr>
            <p:ph type="title"/>
          </p:nvPr>
        </p:nvSpPr>
        <p:spPr>
          <a:xfrm>
            <a:off x="311700" y="899100"/>
            <a:ext cx="8752200" cy="3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Thank you for your attention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100" b="0">
                <a:solidFill>
                  <a:schemeClr val="accent1"/>
                </a:solidFill>
              </a:rPr>
              <a:t>Questions / Feedback / More …</a:t>
            </a:r>
            <a:endParaRPr sz="2100" b="0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800" b="0">
                <a:solidFill>
                  <a:schemeClr val="hlink"/>
                </a:solidFill>
              </a:rPr>
              <a:t>@lucianprecup</a:t>
            </a:r>
            <a:endParaRPr sz="1800" b="0">
              <a:solidFill>
                <a:schemeClr val="hlink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>
                <a:solidFill>
                  <a:schemeClr val="accent1"/>
                </a:solidFill>
              </a:rPr>
              <a:t>@search_with_all</a:t>
            </a:r>
            <a:endParaRPr sz="1800" b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800" b="0">
                <a:solidFill>
                  <a:schemeClr val="accent1"/>
                </a:solidFill>
              </a:rPr>
              <a:t>@a2lean</a:t>
            </a:r>
            <a:endParaRPr sz="1800" b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800" b="0">
                <a:solidFill>
                  <a:schemeClr val="accen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info@adelean.com</a:t>
            </a:r>
            <a:r>
              <a:rPr lang="en" sz="1800" b="0">
                <a:solidFill>
                  <a:schemeClr val="accent1"/>
                </a:solidFill>
              </a:rPr>
              <a:t> </a:t>
            </a:r>
            <a:endParaRPr sz="1800" b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0">
                <a:solidFill>
                  <a:schemeClr val="accen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http://all.site</a:t>
            </a:r>
            <a:endParaRPr sz="1800" b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600" b="0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http://www.adelean.com</a:t>
            </a:r>
            <a:r>
              <a:rPr lang="en" sz="1600" b="0">
                <a:solidFill>
                  <a:schemeClr val="accent1"/>
                </a:solidFill>
              </a:rPr>
              <a:t> </a:t>
            </a:r>
            <a:endParaRPr sz="1600" b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600" b="0">
                <a:solidFill>
                  <a:schemeClr val="hlink"/>
                </a:solidFill>
                <a:uFill>
                  <a:noFill/>
                </a:uFill>
                <a:hlinkClick r:id="rId6"/>
              </a:rPr>
              <a:t>http://www.linkedin.com/company/adelean</a:t>
            </a:r>
            <a:r>
              <a:rPr lang="en" sz="1600" b="0">
                <a:solidFill>
                  <a:schemeClr val="accent1"/>
                </a:solidFill>
              </a:rPr>
              <a:t> </a:t>
            </a:r>
            <a:endParaRPr sz="1600" b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1600" b="0">
                <a:solidFill>
                  <a:schemeClr val="hlink"/>
                </a:solidFill>
                <a:uFill>
                  <a:noFill/>
                </a:uFill>
                <a:hlinkClick r:id="rId7"/>
              </a:rPr>
              <a:t>http://www.meetup.com/fr-FR/search-and-data</a:t>
            </a:r>
            <a:r>
              <a:rPr lang="en" sz="1600" b="0">
                <a:solidFill>
                  <a:schemeClr val="accent1"/>
                </a:solidFill>
              </a:rPr>
              <a:t> </a:t>
            </a:r>
            <a:endParaRPr sz="1800" b="0">
              <a:solidFill>
                <a:schemeClr val="accent1"/>
              </a:solidFill>
            </a:endParaRPr>
          </a:p>
        </p:txBody>
      </p:sp>
      <p:sp>
        <p:nvSpPr>
          <p:cNvPr id="468" name="Google Shape;468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AI?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//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Machine Learning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//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Regression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//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Linear regression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//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If … then … else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5900" y="666425"/>
            <a:ext cx="2897274" cy="16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405" y="890626"/>
            <a:ext cx="2223050" cy="267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3088" y="2292975"/>
            <a:ext cx="2942875" cy="19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5525" y="3399275"/>
            <a:ext cx="2636923" cy="174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not AI at search time ?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307400"/>
            <a:ext cx="4179925" cy="6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search engines work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681075" y="1245400"/>
            <a:ext cx="1326900" cy="1693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Crawling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2888525" y="1249588"/>
            <a:ext cx="1326900" cy="1693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Indexing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452025" y="3066800"/>
            <a:ext cx="1785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examine the content they have permission to see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2750375" y="3174650"/>
            <a:ext cx="160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categorize each piece of content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5095975" y="1218113"/>
            <a:ext cx="1326900" cy="1693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Ranking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4531225" y="3174650"/>
            <a:ext cx="245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decide which content is more useful to the searchers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9025" y="1170138"/>
            <a:ext cx="1852125" cy="18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4702500" y="3898100"/>
            <a:ext cx="4129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“The goal of the search engine remains the same : trying to connect the searcher to what they are looking for”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4782" y="1570972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4782" y="1570972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secret sauce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-3052725" y="1245400"/>
            <a:ext cx="1326900" cy="1693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Crawling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-845275" y="1249588"/>
            <a:ext cx="1326900" cy="1693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Indexing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-3281775" y="3066800"/>
            <a:ext cx="1785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examine the content they have permission to see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-983425" y="3174650"/>
            <a:ext cx="160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categorize each piece of content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362175" y="1218113"/>
            <a:ext cx="1326900" cy="1693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Ranking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797425" y="3174650"/>
            <a:ext cx="245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Open Sans"/>
                <a:ea typeface="Open Sans"/>
                <a:cs typeface="Open Sans"/>
                <a:sym typeface="Open Sans"/>
              </a:rPr>
              <a:t>decide which content is more useful to the searchers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9025" y="1170138"/>
            <a:ext cx="1852125" cy="18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3569625" y="1017725"/>
            <a:ext cx="32283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“The way search engines rank content is top secret”</a:t>
            </a:r>
            <a:br>
              <a:rPr lang="en" sz="16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           -- Google Digital Garage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https://youtu.be/3CgJRdJetiw?t=210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4662000" y="3898100"/>
            <a:ext cx="34680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“There’s a bit of a buzzword salad in the industry these days”</a:t>
            </a:r>
            <a:br>
              <a:rPr lang="en" sz="16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                  -- Trey Grainger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https://youtu.be/w5f4mJHOfrA?t=48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92775" y="2320821"/>
            <a:ext cx="2612326" cy="146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90288" y="1570769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to Rank in E-Commerce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Fine grained relevance tuning</a:t>
            </a:r>
            <a:endParaRPr sz="1600"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Boosts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Function scores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Synonyms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Redirections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Query rewriting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User experience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AA84F"/>
                </a:solidFill>
              </a:rPr>
              <a:t>Conclusion : </a:t>
            </a:r>
            <a:endParaRPr b="1">
              <a:solidFill>
                <a:srgbClr val="6AA84F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Takes into account Business needs (marketing, stock, partnerships, …)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Easily understandable and maintainable by the Business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4713325" y="1152475"/>
            <a:ext cx="4119000" cy="3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Learning to Rank </a:t>
            </a:r>
            <a:br>
              <a:rPr lang="en" b="1"/>
            </a:br>
            <a:r>
              <a:rPr lang="en" b="1"/>
              <a:t>(automated relevance tuning)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Ranking model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Learning algorithm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Training data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Conclusion : </a:t>
            </a:r>
            <a:endParaRPr b="1">
              <a:solidFill>
                <a:srgbClr val="CC0000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Very expensive to implement properly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Needs a lot of maintenance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Does worse if not properly trained and maintained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Black box to the Business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cxnSp>
        <p:nvCxnSpPr>
          <p:cNvPr id="148" name="Google Shape;148;p21"/>
          <p:cNvCxnSpPr/>
          <p:nvPr/>
        </p:nvCxnSpPr>
        <p:spPr>
          <a:xfrm>
            <a:off x="4321550" y="1728625"/>
            <a:ext cx="8400" cy="299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21"/>
          <p:cNvSpPr txBox="1"/>
          <p:nvPr/>
        </p:nvSpPr>
        <p:spPr>
          <a:xfrm>
            <a:off x="4084225" y="1296475"/>
            <a:ext cx="61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VS.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6D6E71"/>
      </a:dk2>
      <a:lt2>
        <a:srgbClr val="EEEEEE"/>
      </a:lt2>
      <a:accent1>
        <a:srgbClr val="546BB1"/>
      </a:accent1>
      <a:accent2>
        <a:srgbClr val="212121"/>
      </a:accent2>
      <a:accent3>
        <a:srgbClr val="FFC015"/>
      </a:accent3>
      <a:accent4>
        <a:srgbClr val="E82429"/>
      </a:accent4>
      <a:accent5>
        <a:srgbClr val="6D6E71"/>
      </a:accent5>
      <a:accent6>
        <a:srgbClr val="EEFF41"/>
      </a:accent6>
      <a:hlink>
        <a:srgbClr val="546BB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1698</Words>
  <Application>Microsoft Office PowerPoint</Application>
  <PresentationFormat>On-screen Show (16:9)</PresentationFormat>
  <Paragraphs>331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Open Sans</vt:lpstr>
      <vt:lpstr>Source Code Pro</vt:lpstr>
      <vt:lpstr>Courier New</vt:lpstr>
      <vt:lpstr>Arial</vt:lpstr>
      <vt:lpstr>Simple Light</vt:lpstr>
      <vt:lpstr>AI based approaches to improve data quality before indexing</vt:lpstr>
      <vt:lpstr>[ adelean ]</vt:lpstr>
      <vt:lpstr>[ all.site ]</vt:lpstr>
      <vt:lpstr>Quiz - How many of you:</vt:lpstr>
      <vt:lpstr>AI?</vt:lpstr>
      <vt:lpstr>Why not AI at search time ?</vt:lpstr>
      <vt:lpstr>How search engines work</vt:lpstr>
      <vt:lpstr>The secret sauce</vt:lpstr>
      <vt:lpstr>Learning to Rank in E-Commerce</vt:lpstr>
      <vt:lpstr>The best AI :-)</vt:lpstr>
      <vt:lpstr>How about the others ?</vt:lpstr>
      <vt:lpstr>Questions →  query understanding:  “only” one in ten searches</vt:lpstr>
      <vt:lpstr>Where does AI fit best?</vt:lpstr>
      <vt:lpstr>Why improve data quality before indexing ?</vt:lpstr>
      <vt:lpstr>Image Search</vt:lpstr>
      <vt:lpstr>Text in media files</vt:lpstr>
      <vt:lpstr>Why improve data quality before indexing ?</vt:lpstr>
      <vt:lpstr>Extract Transform … Search?  </vt:lpstr>
      <vt:lpstr>Data consumption in Business Intelligence</vt:lpstr>
      <vt:lpstr>Domain of a search engine</vt:lpstr>
      <vt:lpstr>A search project</vt:lpstr>
      <vt:lpstr>[Completion suggester]</vt:lpstr>
      <vt:lpstr>Maximizes the possibilities of analytics</vt:lpstr>
      <vt:lpstr>Maximizes the possibilities of analytics</vt:lpstr>
      <vt:lpstr> How to improve data quality for search ?</vt:lpstr>
      <vt:lpstr> How to improve data quality for search ?</vt:lpstr>
      <vt:lpstr>The road from data sources to index</vt:lpstr>
      <vt:lpstr>Categorization</vt:lpstr>
      <vt:lpstr>A2 Common Schema</vt:lpstr>
      <vt:lpstr>Deduplicating content</vt:lpstr>
      <vt:lpstr>How to deduplicate?</vt:lpstr>
      <vt:lpstr>[ Elasticsearch field collapsing ]</vt:lpstr>
      <vt:lpstr>What AI/ML does well</vt:lpstr>
      <vt:lpstr>Data augmentation to improve text classification</vt:lpstr>
      <vt:lpstr>NER (Named Entities Recognition)</vt:lpstr>
      <vt:lpstr>NER</vt:lpstr>
      <vt:lpstr>Enrichment with user signals</vt:lpstr>
      <vt:lpstr>[ Elasticsearch ] Inference processor</vt:lpstr>
      <vt:lpstr>Vosk API - extracting text from media files</vt:lpstr>
      <vt:lpstr>PowerPoint Presentation</vt:lpstr>
      <vt:lpstr>Specific optimizations</vt:lpstr>
      <vt:lpstr>Thank you for your attention Questions / Feedback / More … @lucianprecup @search_with_all @a2lean info@adelean.com  http://all.site http://www.adelean.com  http://www.linkedin.com/company/adelean  http://www.meetup.com/fr-FR/search-and-data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2022-05-10T09:15:40Z</dcterms:modified>
</cp:coreProperties>
</file>